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Extra Bold"/>
      <p:regular r:id="rId15"/>
    </p:embeddedFont>
    <p:embeddedFont>
      <p:font typeface="Fraunces Extra Bold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3-1.png>
</file>

<file path=ppt/media/image-3-2.png>
</file>

<file path=ppt/media/image-3-3.svg>
</file>

<file path=ppt/media/image-4-1.png>
</file>

<file path=ppt/media/image-4-2.svg>
</file>

<file path=ppt/media/image-4-3.png>
</file>

<file path=ppt/media/image-4-4.png>
</file>

<file path=ppt/media/image-5-1.png>
</file>

<file path=ppt/media/image-5-10.svg>
</file>

<file path=ppt/media/image-5-11.png>
</file>

<file path=ppt/media/image-5-12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6-10.png>
</file>

<file path=ppt/media/image-6-11.svg>
</file>

<file path=ppt/media/image-6-12.png>
</file>

<file path=ppt/media/image-6-13.svg>
</file>

<file path=ppt/media/image-6-2.svg>
</file>

<file path=ppt/media/image-6-3.pn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8-1.png>
</file>

<file path=ppt/media/image-8-2.svg>
</file>

<file path=ppt/media/image-8-3.png>
</file>

<file path=ppt/media/image-8-4.png>
</file>

<file path=ppt/media/image-8-5.png>
</file>

<file path=ppt/media/image-8-6.png>
</file>

<file path=ppt/media/image-8-7.png>
</file>

<file path=ppt/media/image-8-8.png>
</file>

<file path=ppt/media/image-8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image" Target="../media/image-5-11.png"/><Relationship Id="rId12" Type="http://schemas.openxmlformats.org/officeDocument/2006/relationships/image" Target="../media/image-5-12.svg"/><Relationship Id="rId13" Type="http://schemas.openxmlformats.org/officeDocument/2006/relationships/slideLayout" Target="../slideLayouts/slideLayout6.xml"/><Relationship Id="rId1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image" Target="../media/image-6-11.svg"/><Relationship Id="rId12" Type="http://schemas.openxmlformats.org/officeDocument/2006/relationships/image" Target="../media/image-6-12.png"/><Relationship Id="rId13" Type="http://schemas.openxmlformats.org/officeDocument/2006/relationships/image" Target="../media/image-6-13.svg"/><Relationship Id="rId14" Type="http://schemas.openxmlformats.org/officeDocument/2006/relationships/slideLayout" Target="../slideLayouts/slideLayout7.xml"/><Relationship Id="rId1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image" Target="../media/image-8-9.pn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4628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Evaluación de Seguridad del Servidor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18409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Presentación ejecutiva para la dirección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Gerardo Ernesto Aguilar López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26565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 evaluado: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Servidor Debian GNU/Linux 12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42643"/>
            <a:ext cx="1896547" cy="373142"/>
          </a:xfrm>
          <a:prstGeom prst="roundRect">
            <a:avLst>
              <a:gd name="adj" fmla="val 38297"/>
            </a:avLst>
          </a:prstGeom>
          <a:solidFill>
            <a:srgbClr val="DDEEE0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1202174"/>
            <a:ext cx="165842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RESUMEN EJECUTIVO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1595080"/>
            <a:ext cx="857178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Alcance y Resultados del Proyecto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271117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Sistema Evaluado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3281601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 realizó una evaluación de seguridad sobre un servidor Debian GNU/Linux 12 operando en entorno académico controlado. El sistema ejecutaba servicios críticos incluyendo Apache con WordPress, acceso remoto SSH, base de datos MariaDB y servicios de red adicionales.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067657"/>
            <a:ext cx="306240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Enfoque Estratégico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93790" y="5638086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evaluación combinó metodologías preventivas y correctivas, abarcando análisis forense, pruebas de penetración, detección de amenazas y aplicación de medidas de endurecimiento sistemático.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2711172"/>
            <a:ext cx="326005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Riesgos Identificados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328160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Configuraciones inseguras en servicios críticos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366855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Servicios innecesarios expuestos aumentando superficie de ataque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37304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Controles de acceso con debilidades estructurales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76000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Permisos inadecuados en archivos sensibles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27589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Resultado General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564874" y="5846326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FFFFFF"/>
                </a:highlight>
                <a:latin typeface="Nobile" pitchFamily="34" charset="0"/>
                <a:ea typeface="Nobile" pitchFamily="34" charset="-122"/>
                <a:cs typeface="Nobile" pitchFamily="34" charset="-120"/>
              </a:rPr>
              <a:t>Reducción significativa del nivel de riesgo operacional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y mejora en la capacidad de control, monitorización y respuesta ante incidentes de seguridad.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92931" y="878800"/>
            <a:ext cx="735092" cy="293727"/>
          </a:xfrm>
          <a:prstGeom prst="roundRect">
            <a:avLst>
              <a:gd name="adj" fmla="val 36337"/>
            </a:avLst>
          </a:prstGeom>
          <a:noFill/>
          <a:ln w="7620">
            <a:solidFill>
              <a:srgbClr val="438951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491" y="966311"/>
            <a:ext cx="118586" cy="1185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7370" y="930831"/>
            <a:ext cx="364093" cy="189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FASE 1</a:t>
            </a:r>
            <a:endParaRPr lang="en-US" sz="900" dirty="0"/>
          </a:p>
        </p:txBody>
      </p:sp>
      <p:sp>
        <p:nvSpPr>
          <p:cNvPr id="6" name="Text 2"/>
          <p:cNvSpPr/>
          <p:nvPr/>
        </p:nvSpPr>
        <p:spPr>
          <a:xfrm>
            <a:off x="592931" y="1231821"/>
            <a:ext cx="6399371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Análisis Forense y Revisión Inicial</a:t>
            </a:r>
            <a:endParaRPr lang="en-US" sz="2900" dirty="0"/>
          </a:p>
        </p:txBody>
      </p:sp>
      <p:sp>
        <p:nvSpPr>
          <p:cNvPr id="7" name="Text 3"/>
          <p:cNvSpPr/>
          <p:nvPr/>
        </p:nvSpPr>
        <p:spPr>
          <a:xfrm>
            <a:off x="592931" y="1917383"/>
            <a:ext cx="148233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150" dirty="0"/>
          </a:p>
        </p:txBody>
      </p:sp>
      <p:sp>
        <p:nvSpPr>
          <p:cNvPr id="8" name="Shape 4"/>
          <p:cNvSpPr/>
          <p:nvPr/>
        </p:nvSpPr>
        <p:spPr>
          <a:xfrm>
            <a:off x="592931" y="2154079"/>
            <a:ext cx="7958138" cy="1524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5"/>
          <p:cNvSpPr/>
          <p:nvPr/>
        </p:nvSpPr>
        <p:spPr>
          <a:xfrm>
            <a:off x="592931" y="2258616"/>
            <a:ext cx="216050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Inventario de Servicios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592931" y="2579132"/>
            <a:ext cx="7958138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Identificación de servicios activos y evaluación de la superficie de ataque actual del sistema, clasificando los servicios por nivel de criticidad y exposición.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592931" y="3312795"/>
            <a:ext cx="148233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150" dirty="0"/>
          </a:p>
        </p:txBody>
      </p:sp>
      <p:sp>
        <p:nvSpPr>
          <p:cNvPr id="12" name="Shape 8"/>
          <p:cNvSpPr/>
          <p:nvPr/>
        </p:nvSpPr>
        <p:spPr>
          <a:xfrm>
            <a:off x="592931" y="3549491"/>
            <a:ext cx="7958138" cy="1524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9"/>
          <p:cNvSpPr/>
          <p:nvPr/>
        </p:nvSpPr>
        <p:spPr>
          <a:xfrm>
            <a:off x="592931" y="3654028"/>
            <a:ext cx="2764274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Auditoría de Configuraciones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592931" y="3974544"/>
            <a:ext cx="7958138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Revisión de configuraciones en servicios críticos, verificando cumplimiento de mejores prácticas de seguridad y estándares de endurecimiento.</a:t>
            </a:r>
            <a:endParaRPr lang="en-US" sz="1150" dirty="0"/>
          </a:p>
        </p:txBody>
      </p:sp>
      <p:sp>
        <p:nvSpPr>
          <p:cNvPr id="15" name="Text 11"/>
          <p:cNvSpPr/>
          <p:nvPr/>
        </p:nvSpPr>
        <p:spPr>
          <a:xfrm>
            <a:off x="592931" y="4708208"/>
            <a:ext cx="148233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150" dirty="0"/>
          </a:p>
        </p:txBody>
      </p:sp>
      <p:sp>
        <p:nvSpPr>
          <p:cNvPr id="16" name="Shape 12"/>
          <p:cNvSpPr/>
          <p:nvPr/>
        </p:nvSpPr>
        <p:spPr>
          <a:xfrm>
            <a:off x="592931" y="4944904"/>
            <a:ext cx="7958138" cy="1524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3"/>
          <p:cNvSpPr/>
          <p:nvPr/>
        </p:nvSpPr>
        <p:spPr>
          <a:xfrm>
            <a:off x="592931" y="5049441"/>
            <a:ext cx="1965603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Análisis de Registros</a:t>
            </a:r>
            <a:endParaRPr lang="en-US" sz="1450" dirty="0"/>
          </a:p>
        </p:txBody>
      </p:sp>
      <p:sp>
        <p:nvSpPr>
          <p:cNvPr id="18" name="Text 14"/>
          <p:cNvSpPr/>
          <p:nvPr/>
        </p:nvSpPr>
        <p:spPr>
          <a:xfrm>
            <a:off x="592931" y="5369957"/>
            <a:ext cx="7958138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Examen detallado de logs del sistema mediante systemd-journal (journalctl), identificando patrones de acceso, eventos relevantes y potenciales anomalías en servicios SSH y otros componentes críticos.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592931" y="6103620"/>
            <a:ext cx="148233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150" dirty="0"/>
          </a:p>
        </p:txBody>
      </p:sp>
      <p:sp>
        <p:nvSpPr>
          <p:cNvPr id="20" name="Shape 16"/>
          <p:cNvSpPr/>
          <p:nvPr/>
        </p:nvSpPr>
        <p:spPr>
          <a:xfrm>
            <a:off x="592931" y="6340316"/>
            <a:ext cx="7958138" cy="1524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7"/>
          <p:cNvSpPr/>
          <p:nvPr/>
        </p:nvSpPr>
        <p:spPr>
          <a:xfrm>
            <a:off x="592931" y="6444853"/>
            <a:ext cx="1982867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Evaluación de Estado</a:t>
            </a:r>
            <a:endParaRPr lang="en-US" sz="1450" dirty="0"/>
          </a:p>
        </p:txBody>
      </p:sp>
      <p:sp>
        <p:nvSpPr>
          <p:cNvPr id="22" name="Text 18"/>
          <p:cNvSpPr/>
          <p:nvPr/>
        </p:nvSpPr>
        <p:spPr>
          <a:xfrm>
            <a:off x="592931" y="6765369"/>
            <a:ext cx="7958138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Confirmación de ausencia de compromisos activos. Se detectaron malas configuraciones que incrementaban innecesariamente el perfil de riesgo de la empresa.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2" y="272891"/>
            <a:ext cx="495657" cy="186571"/>
          </a:xfrm>
          <a:prstGeom prst="roundRect">
            <a:avLst>
              <a:gd name="adj" fmla="val 38297"/>
            </a:avLst>
          </a:prstGeom>
          <a:solidFill>
            <a:srgbClr val="DDEEE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787973" y="326469"/>
            <a:ext cx="79296" cy="792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6917" y="302657"/>
            <a:ext cx="257651" cy="12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FASE 2</a:t>
            </a:r>
            <a:endParaRPr lang="en-US" sz="600" dirty="0"/>
          </a:p>
        </p:txBody>
      </p:sp>
      <p:sp>
        <p:nvSpPr>
          <p:cNvPr id="5" name="Text 2"/>
          <p:cNvSpPr/>
          <p:nvPr/>
        </p:nvSpPr>
        <p:spPr>
          <a:xfrm>
            <a:off x="3728442" y="504944"/>
            <a:ext cx="54217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Pentesting y Detección de Vulnerabilidades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3728442" y="963930"/>
            <a:ext cx="71733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pruebas de penetración se ejecutaron en un entorno controlado, simulando escenarios de ataque para identificar debilidades explotables que pudieran comprometer la confidencialidad, integridad o disponibilidad del sistema.</a:t>
            </a:r>
            <a:endParaRPr lang="en-US" sz="750" dirty="0"/>
          </a:p>
        </p:txBody>
      </p:sp>
      <p:sp>
        <p:nvSpPr>
          <p:cNvPr id="7" name="Shape 4"/>
          <p:cNvSpPr/>
          <p:nvPr/>
        </p:nvSpPr>
        <p:spPr>
          <a:xfrm>
            <a:off x="3728442" y="1541502"/>
            <a:ext cx="3537109" cy="894159"/>
          </a:xfrm>
          <a:prstGeom prst="roundRect">
            <a:avLst>
              <a:gd name="adj" fmla="val 8181"/>
            </a:avLst>
          </a:prstGeom>
          <a:solidFill>
            <a:srgbClr val="FAFFFA"/>
          </a:solidFill>
          <a:ln/>
        </p:spPr>
      </p:sp>
      <p:sp>
        <p:nvSpPr>
          <p:cNvPr id="8" name="Shape 5"/>
          <p:cNvSpPr/>
          <p:nvPr/>
        </p:nvSpPr>
        <p:spPr>
          <a:xfrm>
            <a:off x="3728442" y="1526262"/>
            <a:ext cx="3537109" cy="60960"/>
          </a:xfrm>
          <a:prstGeom prst="roundRect">
            <a:avLst>
              <a:gd name="adj" fmla="val 146512"/>
            </a:avLst>
          </a:prstGeom>
          <a:solidFill>
            <a:srgbClr val="438951"/>
          </a:solidFill>
          <a:ln/>
        </p:spPr>
      </p:sp>
      <p:sp>
        <p:nvSpPr>
          <p:cNvPr id="9" name="Shape 6"/>
          <p:cNvSpPr/>
          <p:nvPr/>
        </p:nvSpPr>
        <p:spPr>
          <a:xfrm>
            <a:off x="5348168" y="1392674"/>
            <a:ext cx="297656" cy="297656"/>
          </a:xfrm>
          <a:prstGeom prst="roundRect">
            <a:avLst>
              <a:gd name="adj" fmla="val 307200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5437465" y="1467088"/>
            <a:ext cx="119063" cy="14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3842861" y="1789509"/>
            <a:ext cx="1491496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Enumeración y Escaneo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3842861" y="2004060"/>
            <a:ext cx="330827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Identificación de puertos abiertos, servicios expuestos y versiones de software mediante técnicas de reconocimiento del sistema.</a:t>
            </a:r>
            <a:endParaRPr lang="en-US" sz="750" dirty="0"/>
          </a:p>
        </p:txBody>
      </p:sp>
      <p:sp>
        <p:nvSpPr>
          <p:cNvPr id="13" name="Shape 10"/>
          <p:cNvSpPr/>
          <p:nvPr/>
        </p:nvSpPr>
        <p:spPr>
          <a:xfrm>
            <a:off x="7364730" y="1541502"/>
            <a:ext cx="3537109" cy="894159"/>
          </a:xfrm>
          <a:prstGeom prst="roundRect">
            <a:avLst>
              <a:gd name="adj" fmla="val 8181"/>
            </a:avLst>
          </a:prstGeom>
          <a:solidFill>
            <a:srgbClr val="FAFFFA"/>
          </a:solidFill>
          <a:ln/>
        </p:spPr>
      </p:sp>
      <p:sp>
        <p:nvSpPr>
          <p:cNvPr id="14" name="Shape 11"/>
          <p:cNvSpPr/>
          <p:nvPr/>
        </p:nvSpPr>
        <p:spPr>
          <a:xfrm>
            <a:off x="7364730" y="1526262"/>
            <a:ext cx="3537109" cy="60960"/>
          </a:xfrm>
          <a:prstGeom prst="roundRect">
            <a:avLst>
              <a:gd name="adj" fmla="val 146512"/>
            </a:avLst>
          </a:prstGeom>
          <a:solidFill>
            <a:srgbClr val="438951"/>
          </a:solidFill>
          <a:ln/>
        </p:spPr>
      </p:sp>
      <p:sp>
        <p:nvSpPr>
          <p:cNvPr id="15" name="Shape 12"/>
          <p:cNvSpPr/>
          <p:nvPr/>
        </p:nvSpPr>
        <p:spPr>
          <a:xfrm>
            <a:off x="8984456" y="1392674"/>
            <a:ext cx="297656" cy="297656"/>
          </a:xfrm>
          <a:prstGeom prst="roundRect">
            <a:avLst>
              <a:gd name="adj" fmla="val 307200"/>
            </a:avLst>
          </a:prstGeom>
          <a:solidFill>
            <a:srgbClr val="438951"/>
          </a:solidFill>
          <a:ln/>
        </p:spPr>
      </p:sp>
      <p:sp>
        <p:nvSpPr>
          <p:cNvPr id="16" name="Text 13"/>
          <p:cNvSpPr/>
          <p:nvPr/>
        </p:nvSpPr>
        <p:spPr>
          <a:xfrm>
            <a:off x="9073753" y="1467088"/>
            <a:ext cx="119063" cy="14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7479149" y="1789509"/>
            <a:ext cx="1750100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Análisis de Configuraciones</a:t>
            </a:r>
            <a:endParaRPr lang="en-US" sz="950" dirty="0"/>
          </a:p>
        </p:txBody>
      </p:sp>
      <p:sp>
        <p:nvSpPr>
          <p:cNvPr id="18" name="Text 15"/>
          <p:cNvSpPr/>
          <p:nvPr/>
        </p:nvSpPr>
        <p:spPr>
          <a:xfrm>
            <a:off x="7479149" y="2004060"/>
            <a:ext cx="330827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Detección de configuraciones inseguras en servicios web, permisos de archivos inadecuados y exposición innecesaria de servicios de red.</a:t>
            </a:r>
            <a:endParaRPr lang="en-US" sz="750" dirty="0"/>
          </a:p>
        </p:txBody>
      </p:sp>
      <p:sp>
        <p:nvSpPr>
          <p:cNvPr id="19" name="Shape 16"/>
          <p:cNvSpPr/>
          <p:nvPr/>
        </p:nvSpPr>
        <p:spPr>
          <a:xfrm>
            <a:off x="3728442" y="2683669"/>
            <a:ext cx="3537109" cy="894159"/>
          </a:xfrm>
          <a:prstGeom prst="roundRect">
            <a:avLst>
              <a:gd name="adj" fmla="val 8181"/>
            </a:avLst>
          </a:prstGeom>
          <a:solidFill>
            <a:srgbClr val="FAFFFA"/>
          </a:solidFill>
          <a:ln/>
        </p:spPr>
      </p:sp>
      <p:sp>
        <p:nvSpPr>
          <p:cNvPr id="20" name="Shape 17"/>
          <p:cNvSpPr/>
          <p:nvPr/>
        </p:nvSpPr>
        <p:spPr>
          <a:xfrm>
            <a:off x="3728442" y="2668429"/>
            <a:ext cx="3537109" cy="60960"/>
          </a:xfrm>
          <a:prstGeom prst="roundRect">
            <a:avLst>
              <a:gd name="adj" fmla="val 146512"/>
            </a:avLst>
          </a:prstGeom>
          <a:solidFill>
            <a:srgbClr val="438951"/>
          </a:solidFill>
          <a:ln/>
        </p:spPr>
      </p:sp>
      <p:sp>
        <p:nvSpPr>
          <p:cNvPr id="21" name="Shape 18"/>
          <p:cNvSpPr/>
          <p:nvPr/>
        </p:nvSpPr>
        <p:spPr>
          <a:xfrm>
            <a:off x="5348168" y="2534841"/>
            <a:ext cx="297656" cy="297656"/>
          </a:xfrm>
          <a:prstGeom prst="roundRect">
            <a:avLst>
              <a:gd name="adj" fmla="val 307200"/>
            </a:avLst>
          </a:prstGeom>
          <a:solidFill>
            <a:srgbClr val="438951"/>
          </a:solidFill>
          <a:ln/>
        </p:spPr>
      </p:sp>
      <p:sp>
        <p:nvSpPr>
          <p:cNvPr id="22" name="Text 19"/>
          <p:cNvSpPr/>
          <p:nvPr/>
        </p:nvSpPr>
        <p:spPr>
          <a:xfrm>
            <a:off x="5437465" y="2609255"/>
            <a:ext cx="119063" cy="14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3842861" y="2931676"/>
            <a:ext cx="1425297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Evaluación de Impacto</a:t>
            </a:r>
            <a:endParaRPr lang="en-US" sz="950" dirty="0"/>
          </a:p>
        </p:txBody>
      </p:sp>
      <p:sp>
        <p:nvSpPr>
          <p:cNvPr id="24" name="Text 21"/>
          <p:cNvSpPr/>
          <p:nvPr/>
        </p:nvSpPr>
        <p:spPr>
          <a:xfrm>
            <a:off x="3842861" y="3146227"/>
            <a:ext cx="330827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Valoración del riesgo potencial asociado a cada vulnerabilidad, considerando probabilidad de explotación y severidad del impacto.</a:t>
            </a:r>
            <a:endParaRPr lang="en-US" sz="750" dirty="0"/>
          </a:p>
        </p:txBody>
      </p:sp>
      <p:sp>
        <p:nvSpPr>
          <p:cNvPr id="25" name="Shape 22"/>
          <p:cNvSpPr/>
          <p:nvPr/>
        </p:nvSpPr>
        <p:spPr>
          <a:xfrm>
            <a:off x="7364730" y="2683669"/>
            <a:ext cx="3537109" cy="894159"/>
          </a:xfrm>
          <a:prstGeom prst="roundRect">
            <a:avLst>
              <a:gd name="adj" fmla="val 8181"/>
            </a:avLst>
          </a:prstGeom>
          <a:solidFill>
            <a:srgbClr val="FAFFFA"/>
          </a:solidFill>
          <a:ln/>
        </p:spPr>
      </p:sp>
      <p:sp>
        <p:nvSpPr>
          <p:cNvPr id="26" name="Shape 23"/>
          <p:cNvSpPr/>
          <p:nvPr/>
        </p:nvSpPr>
        <p:spPr>
          <a:xfrm>
            <a:off x="7364730" y="2668429"/>
            <a:ext cx="3537109" cy="60960"/>
          </a:xfrm>
          <a:prstGeom prst="roundRect">
            <a:avLst>
              <a:gd name="adj" fmla="val 146512"/>
            </a:avLst>
          </a:prstGeom>
          <a:solidFill>
            <a:srgbClr val="438951"/>
          </a:solidFill>
          <a:ln/>
        </p:spPr>
      </p:sp>
      <p:sp>
        <p:nvSpPr>
          <p:cNvPr id="27" name="Shape 24"/>
          <p:cNvSpPr/>
          <p:nvPr/>
        </p:nvSpPr>
        <p:spPr>
          <a:xfrm>
            <a:off x="8984456" y="2534841"/>
            <a:ext cx="297656" cy="297656"/>
          </a:xfrm>
          <a:prstGeom prst="roundRect">
            <a:avLst>
              <a:gd name="adj" fmla="val 307200"/>
            </a:avLst>
          </a:prstGeom>
          <a:solidFill>
            <a:srgbClr val="438951"/>
          </a:solidFill>
          <a:ln/>
        </p:spPr>
      </p:sp>
      <p:sp>
        <p:nvSpPr>
          <p:cNvPr id="28" name="Text 25"/>
          <p:cNvSpPr/>
          <p:nvPr/>
        </p:nvSpPr>
        <p:spPr>
          <a:xfrm>
            <a:off x="9073753" y="2609255"/>
            <a:ext cx="119063" cy="14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900" dirty="0"/>
          </a:p>
        </p:txBody>
      </p:sp>
      <p:sp>
        <p:nvSpPr>
          <p:cNvPr id="29" name="Text 26"/>
          <p:cNvSpPr/>
          <p:nvPr/>
        </p:nvSpPr>
        <p:spPr>
          <a:xfrm>
            <a:off x="7479149" y="2931676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Vectores de Acceso</a:t>
            </a:r>
            <a:endParaRPr lang="en-US" sz="950" dirty="0"/>
          </a:p>
        </p:txBody>
      </p:sp>
      <p:sp>
        <p:nvSpPr>
          <p:cNvPr id="30" name="Text 27"/>
          <p:cNvSpPr/>
          <p:nvPr/>
        </p:nvSpPr>
        <p:spPr>
          <a:xfrm>
            <a:off x="7479149" y="3146227"/>
            <a:ext cx="330827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Identificación de debilidades que facilitaban accesos no autorizados, escalada de privilegios o exposición de información sensible.</a:t>
            </a:r>
            <a:endParaRPr lang="en-US" sz="750" dirty="0"/>
          </a:p>
        </p:txBody>
      </p:sp>
      <p:pic>
        <p:nvPicPr>
          <p:cNvPr id="31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442" y="3800951"/>
            <a:ext cx="4207193" cy="4207192"/>
          </a:xfrm>
          <a:prstGeom prst="rect">
            <a:avLst/>
          </a:prstGeom>
        </p:spPr>
      </p:pic>
      <p:sp>
        <p:nvSpPr>
          <p:cNvPr id="32" name="Shape 28"/>
          <p:cNvSpPr/>
          <p:nvPr/>
        </p:nvSpPr>
        <p:spPr>
          <a:xfrm>
            <a:off x="8185190" y="3800951"/>
            <a:ext cx="2724150" cy="897136"/>
          </a:xfrm>
          <a:prstGeom prst="roundRect">
            <a:avLst>
              <a:gd name="adj" fmla="val 9955"/>
            </a:avLst>
          </a:prstGeom>
          <a:solidFill>
            <a:srgbClr val="CCE6D1"/>
          </a:solidFill>
          <a:ln/>
        </p:spPr>
      </p:sp>
      <p:pic>
        <p:nvPicPr>
          <p:cNvPr id="33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369" y="3937159"/>
            <a:ext cx="123944" cy="99179"/>
          </a:xfrm>
          <a:prstGeom prst="rect">
            <a:avLst/>
          </a:prstGeom>
        </p:spPr>
      </p:pic>
      <p:sp>
        <p:nvSpPr>
          <p:cNvPr id="34" name="Text 29"/>
          <p:cNvSpPr/>
          <p:nvPr/>
        </p:nvSpPr>
        <p:spPr>
          <a:xfrm>
            <a:off x="8507492" y="3924895"/>
            <a:ext cx="2302669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Hallazgo relevante: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Las vulnerabilidades detectadas representaban riesgos reales de compromiso que requerían acción inmediata para prevenir incidentes de seguridad.</a:t>
            </a:r>
            <a:endParaRPr lang="en-US" sz="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333" y="521494"/>
            <a:ext cx="9222224" cy="590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Herramientas y Tecnologías Utilizadas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55333" y="1489234"/>
            <a:ext cx="472083" cy="4720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5333" y="2197298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Kali Linux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55333" y="2605564"/>
            <a:ext cx="6441877" cy="906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Entorno especializado para pruebas de seguridad ofensivas, proporcionando el ecosistema necesario para ejecutar evaluaciones de penetración (pentesting).</a:t>
            </a:r>
            <a:endParaRPr lang="en-US" sz="1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3191" y="1489234"/>
            <a:ext cx="472083" cy="4720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3191" y="2197298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Nmap y Escaneo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7433191" y="2605564"/>
            <a:ext cx="6441877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Herramientas de detección de puertos, servicios y versiones para mapeo completo de la superficie de ataque del sistema objetivo.</a:t>
            </a:r>
            <a:endParaRPr lang="en-US" sz="14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5333" y="3889415"/>
            <a:ext cx="472083" cy="4720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5333" y="4597479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ss y systemctl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755333" y="5005745"/>
            <a:ext cx="6441877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Utilidades nativas de Linux para verificación local de servicios activos y puertos en escucha y del sistema.</a:t>
            </a:r>
            <a:endParaRPr lang="en-US" sz="14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33191" y="3889415"/>
            <a:ext cx="472083" cy="47208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3191" y="4597479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journalctl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7433191" y="5005745"/>
            <a:ext cx="6441877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Análisis forense de registros del sistema mediante systemd-journal, permitiendo investigación temporal de eventos y accesos.</a:t>
            </a:r>
            <a:endParaRPr lang="en-US" sz="14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5333" y="5987534"/>
            <a:ext cx="472083" cy="47208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55333" y="6695599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rkhunter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755333" y="7103864"/>
            <a:ext cx="6441877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Scanner especializado en detección de rootkits, malware y anomalías del sistema que pudieran indicar compromiso.</a:t>
            </a:r>
            <a:endParaRPr lang="en-US" sz="14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33191" y="5987534"/>
            <a:ext cx="472083" cy="47208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33191" y="6695599"/>
            <a:ext cx="23606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UFW</a:t>
            </a:r>
            <a:endParaRPr lang="en-US" sz="1850" dirty="0"/>
          </a:p>
        </p:txBody>
      </p:sp>
      <p:sp>
        <p:nvSpPr>
          <p:cNvPr id="20" name="Text 12"/>
          <p:cNvSpPr/>
          <p:nvPr/>
        </p:nvSpPr>
        <p:spPr>
          <a:xfrm>
            <a:off x="7433191" y="7103864"/>
            <a:ext cx="6441877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Firewall de aplicación para control del tráfico de red, implementando políticas restrictivas de acceso.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58051" y="295751"/>
            <a:ext cx="862489" cy="200382"/>
          </a:xfrm>
          <a:prstGeom prst="roundRect">
            <a:avLst>
              <a:gd name="adj" fmla="val 38346"/>
            </a:avLst>
          </a:prstGeom>
          <a:solidFill>
            <a:srgbClr val="DDEEE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521988" y="353258"/>
            <a:ext cx="85368" cy="853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649980" y="327660"/>
            <a:ext cx="606623" cy="136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REMEDIACIÓN</a:t>
            </a:r>
            <a:endParaRPr lang="en-US" sz="650" dirty="0"/>
          </a:p>
        </p:txBody>
      </p:sp>
      <p:sp>
        <p:nvSpPr>
          <p:cNvPr id="5" name="Text 2"/>
          <p:cNvSpPr/>
          <p:nvPr/>
        </p:nvSpPr>
        <p:spPr>
          <a:xfrm>
            <a:off x="3458051" y="538758"/>
            <a:ext cx="36508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Soluciones Implementadas</a:t>
            </a:r>
            <a:endParaRPr lang="en-US" sz="2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8051" y="1152287"/>
            <a:ext cx="3328273" cy="332827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54215" y="1128236"/>
            <a:ext cx="4125635" cy="511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 ejecutó un plan de recuperación, priorizando vulnerabilidades por nivel de riesgo y aplicando controles compensatorios donde fue necesario. Todas las intervenciones fueron documentadas y validadas post-implementación.</a:t>
            </a:r>
            <a:endParaRPr lang="en-US" sz="800" dirty="0"/>
          </a:p>
        </p:txBody>
      </p:sp>
      <p:sp>
        <p:nvSpPr>
          <p:cNvPr id="8" name="Shape 4"/>
          <p:cNvSpPr/>
          <p:nvPr/>
        </p:nvSpPr>
        <p:spPr>
          <a:xfrm>
            <a:off x="3458051" y="4720590"/>
            <a:ext cx="2500313" cy="1723906"/>
          </a:xfrm>
          <a:prstGeom prst="roundRect">
            <a:avLst>
              <a:gd name="adj" fmla="val 5572"/>
            </a:avLst>
          </a:prstGeom>
          <a:solidFill>
            <a:srgbClr val="E8F3E8"/>
          </a:solidFill>
          <a:ln/>
        </p:spPr>
      </p:sp>
      <p:sp>
        <p:nvSpPr>
          <p:cNvPr id="9" name="Shape 5"/>
          <p:cNvSpPr/>
          <p:nvPr/>
        </p:nvSpPr>
        <p:spPr>
          <a:xfrm>
            <a:off x="3564731" y="4827270"/>
            <a:ext cx="320159" cy="320159"/>
          </a:xfrm>
          <a:prstGeom prst="roundRect">
            <a:avLst>
              <a:gd name="adj" fmla="val 28557953"/>
            </a:avLst>
          </a:prstGeom>
          <a:solidFill>
            <a:srgbClr val="438951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52718" y="4915257"/>
            <a:ext cx="144066" cy="14406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564731" y="5254109"/>
            <a:ext cx="1553647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Reducción de Servicios</a:t>
            </a: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3564731" y="5484733"/>
            <a:ext cx="2286953" cy="511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Deshabilitación de servicios innecesarios (incluyendo FTP) para minimizar ataques potenciales.</a:t>
            </a:r>
            <a:endParaRPr lang="en-US" sz="800" dirty="0"/>
          </a:p>
        </p:txBody>
      </p:sp>
      <p:sp>
        <p:nvSpPr>
          <p:cNvPr id="13" name="Shape 8"/>
          <p:cNvSpPr/>
          <p:nvPr/>
        </p:nvSpPr>
        <p:spPr>
          <a:xfrm>
            <a:off x="6065044" y="4720590"/>
            <a:ext cx="2500313" cy="1723906"/>
          </a:xfrm>
          <a:prstGeom prst="roundRect">
            <a:avLst>
              <a:gd name="adj" fmla="val 5572"/>
            </a:avLst>
          </a:prstGeom>
          <a:solidFill>
            <a:srgbClr val="E8F3E8"/>
          </a:solidFill>
          <a:ln/>
        </p:spPr>
      </p:sp>
      <p:sp>
        <p:nvSpPr>
          <p:cNvPr id="14" name="Shape 9"/>
          <p:cNvSpPr/>
          <p:nvPr/>
        </p:nvSpPr>
        <p:spPr>
          <a:xfrm>
            <a:off x="6171724" y="4827270"/>
            <a:ext cx="320159" cy="320159"/>
          </a:xfrm>
          <a:prstGeom prst="roundRect">
            <a:avLst>
              <a:gd name="adj" fmla="val 28557953"/>
            </a:avLst>
          </a:prstGeom>
          <a:solidFill>
            <a:srgbClr val="438951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59711" y="4915257"/>
            <a:ext cx="144066" cy="14406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6171724" y="5254109"/>
            <a:ext cx="1605558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Corrección de Permisos</a:t>
            </a:r>
            <a:endParaRPr lang="en-US" sz="1050" dirty="0"/>
          </a:p>
        </p:txBody>
      </p:sp>
      <p:sp>
        <p:nvSpPr>
          <p:cNvPr id="17" name="Text 11"/>
          <p:cNvSpPr/>
          <p:nvPr/>
        </p:nvSpPr>
        <p:spPr>
          <a:xfrm>
            <a:off x="6171724" y="5484733"/>
            <a:ext cx="2286953" cy="511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Ajuste de permisos en archivos sensibles del servidor web WordPress, aplicando principio de mínimo privilegio en sistema de archivos.</a:t>
            </a:r>
            <a:endParaRPr lang="en-US" sz="800" dirty="0"/>
          </a:p>
        </p:txBody>
      </p:sp>
      <p:sp>
        <p:nvSpPr>
          <p:cNvPr id="18" name="Shape 12"/>
          <p:cNvSpPr/>
          <p:nvPr/>
        </p:nvSpPr>
        <p:spPr>
          <a:xfrm>
            <a:off x="8672036" y="4720590"/>
            <a:ext cx="2500313" cy="1723906"/>
          </a:xfrm>
          <a:prstGeom prst="roundRect">
            <a:avLst>
              <a:gd name="adj" fmla="val 5572"/>
            </a:avLst>
          </a:prstGeom>
          <a:solidFill>
            <a:srgbClr val="E8F3E8"/>
          </a:solidFill>
          <a:ln/>
        </p:spPr>
      </p:sp>
      <p:sp>
        <p:nvSpPr>
          <p:cNvPr id="19" name="Shape 13"/>
          <p:cNvSpPr/>
          <p:nvPr/>
        </p:nvSpPr>
        <p:spPr>
          <a:xfrm>
            <a:off x="8778716" y="4827270"/>
            <a:ext cx="320159" cy="320159"/>
          </a:xfrm>
          <a:prstGeom prst="roundRect">
            <a:avLst>
              <a:gd name="adj" fmla="val 28557953"/>
            </a:avLst>
          </a:prstGeom>
          <a:solidFill>
            <a:srgbClr val="438951"/>
          </a:solidFill>
          <a:ln/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66703" y="4915257"/>
            <a:ext cx="144066" cy="144066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8778716" y="5254109"/>
            <a:ext cx="1629489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Endurecimiento Apache</a:t>
            </a:r>
            <a:endParaRPr lang="en-US" sz="1050" dirty="0"/>
          </a:p>
        </p:txBody>
      </p:sp>
      <p:sp>
        <p:nvSpPr>
          <p:cNvPr id="22" name="Text 15"/>
          <p:cNvSpPr/>
          <p:nvPr/>
        </p:nvSpPr>
        <p:spPr>
          <a:xfrm>
            <a:off x="8778716" y="5484733"/>
            <a:ext cx="2286953" cy="853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Implementación de configuraciones de seguridad avanzadas en servidor Apache, incluyendo Deshabilitación de listado de directorios (Options -Indexes) y ajustes de hardening básicos.</a:t>
            </a:r>
            <a:endParaRPr lang="en-US" sz="800" dirty="0"/>
          </a:p>
        </p:txBody>
      </p:sp>
      <p:sp>
        <p:nvSpPr>
          <p:cNvPr id="23" name="Shape 16"/>
          <p:cNvSpPr/>
          <p:nvPr/>
        </p:nvSpPr>
        <p:spPr>
          <a:xfrm>
            <a:off x="3458051" y="6551176"/>
            <a:ext cx="3803809" cy="1382673"/>
          </a:xfrm>
          <a:prstGeom prst="roundRect">
            <a:avLst>
              <a:gd name="adj" fmla="val 6947"/>
            </a:avLst>
          </a:prstGeom>
          <a:solidFill>
            <a:srgbClr val="E8F3E8"/>
          </a:solidFill>
          <a:ln/>
        </p:spPr>
      </p:sp>
      <p:sp>
        <p:nvSpPr>
          <p:cNvPr id="24" name="Shape 17"/>
          <p:cNvSpPr/>
          <p:nvPr/>
        </p:nvSpPr>
        <p:spPr>
          <a:xfrm>
            <a:off x="3564731" y="6657856"/>
            <a:ext cx="320159" cy="320159"/>
          </a:xfrm>
          <a:prstGeom prst="roundRect">
            <a:avLst>
              <a:gd name="adj" fmla="val 28557953"/>
            </a:avLst>
          </a:prstGeom>
          <a:solidFill>
            <a:srgbClr val="438951"/>
          </a:solidFill>
          <a:ln/>
        </p:spPr>
      </p:sp>
      <p:pic>
        <p:nvPicPr>
          <p:cNvPr id="25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52718" y="6745843"/>
            <a:ext cx="144066" cy="144066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3564731" y="7084695"/>
            <a:ext cx="1343263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Firewall Restrictivo</a:t>
            </a:r>
            <a:endParaRPr lang="en-US" sz="1050" dirty="0"/>
          </a:p>
        </p:txBody>
      </p:sp>
      <p:sp>
        <p:nvSpPr>
          <p:cNvPr id="27" name="Text 19"/>
          <p:cNvSpPr/>
          <p:nvPr/>
        </p:nvSpPr>
        <p:spPr>
          <a:xfrm>
            <a:off x="3564731" y="7315319"/>
            <a:ext cx="3590449" cy="341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Configuración de firewall con política de denegación por defecto, permitiendo conexiones explícitamente autorizadas.</a:t>
            </a:r>
            <a:endParaRPr lang="en-US" sz="800" dirty="0"/>
          </a:p>
        </p:txBody>
      </p:sp>
      <p:sp>
        <p:nvSpPr>
          <p:cNvPr id="28" name="Shape 20"/>
          <p:cNvSpPr/>
          <p:nvPr/>
        </p:nvSpPr>
        <p:spPr>
          <a:xfrm>
            <a:off x="7368540" y="6551176"/>
            <a:ext cx="3803809" cy="1382673"/>
          </a:xfrm>
          <a:prstGeom prst="roundRect">
            <a:avLst>
              <a:gd name="adj" fmla="val 6947"/>
            </a:avLst>
          </a:prstGeom>
          <a:solidFill>
            <a:srgbClr val="E8F3E8"/>
          </a:solidFill>
          <a:ln/>
        </p:spPr>
      </p:sp>
      <p:sp>
        <p:nvSpPr>
          <p:cNvPr id="29" name="Shape 21"/>
          <p:cNvSpPr/>
          <p:nvPr/>
        </p:nvSpPr>
        <p:spPr>
          <a:xfrm>
            <a:off x="7475220" y="6657856"/>
            <a:ext cx="320159" cy="320159"/>
          </a:xfrm>
          <a:prstGeom prst="roundRect">
            <a:avLst>
              <a:gd name="adj" fmla="val 28557953"/>
            </a:avLst>
          </a:prstGeom>
          <a:solidFill>
            <a:srgbClr val="438951"/>
          </a:solidFill>
          <a:ln/>
        </p:spPr>
      </p:sp>
      <p:pic>
        <p:nvPicPr>
          <p:cNvPr id="30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63207" y="6745843"/>
            <a:ext cx="144066" cy="144066"/>
          </a:xfrm>
          <a:prstGeom prst="rect">
            <a:avLst/>
          </a:prstGeom>
        </p:spPr>
      </p:pic>
      <p:sp>
        <p:nvSpPr>
          <p:cNvPr id="31" name="Text 22"/>
          <p:cNvSpPr/>
          <p:nvPr/>
        </p:nvSpPr>
        <p:spPr>
          <a:xfrm>
            <a:off x="7475220" y="7084695"/>
            <a:ext cx="176784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Verificación de Integridad</a:t>
            </a:r>
            <a:endParaRPr lang="en-US" sz="1050" dirty="0"/>
          </a:p>
        </p:txBody>
      </p:sp>
      <p:sp>
        <p:nvSpPr>
          <p:cNvPr id="32" name="Text 23"/>
          <p:cNvSpPr/>
          <p:nvPr/>
        </p:nvSpPr>
        <p:spPr>
          <a:xfrm>
            <a:off x="7475220" y="7315319"/>
            <a:ext cx="3590449" cy="511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Ejecución de escaneos de integridad del sistema sin detección de malware, rootkits o compromisos activos, confirmando limpieza del entorno.</a:t>
            </a:r>
            <a:endParaRPr lang="en-US" sz="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16556" y="617577"/>
            <a:ext cx="9426059" cy="544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Estado Final y Beneficios Organizacionales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1016556" y="1597581"/>
            <a:ext cx="4053840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500"/>
              </a:lnSpc>
              <a:buNone/>
            </a:pPr>
            <a:r>
              <a:rPr lang="en-US" sz="4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Reduccion</a:t>
            </a:r>
            <a:endParaRPr lang="en-US" sz="4500" dirty="0"/>
          </a:p>
        </p:txBody>
      </p:sp>
      <p:sp>
        <p:nvSpPr>
          <p:cNvPr id="4" name="Text 2"/>
          <p:cNvSpPr/>
          <p:nvPr/>
        </p:nvSpPr>
        <p:spPr>
          <a:xfrm>
            <a:off x="1954292" y="2390299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 Superficie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1016556" y="2767132"/>
            <a:ext cx="4053840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Disminución significativa de puertos y servicios expuestos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5288161" y="1597581"/>
            <a:ext cx="4053840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500"/>
              </a:lnSpc>
              <a:buNone/>
            </a:pPr>
            <a:r>
              <a:rPr lang="en-US" sz="4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Mejor</a:t>
            </a:r>
            <a:endParaRPr lang="en-US" sz="4500" dirty="0"/>
          </a:p>
        </p:txBody>
      </p:sp>
      <p:sp>
        <p:nvSpPr>
          <p:cNvPr id="7" name="Text 5"/>
          <p:cNvSpPr/>
          <p:nvPr/>
        </p:nvSpPr>
        <p:spPr>
          <a:xfrm>
            <a:off x="6225897" y="2390299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Control de Accesos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288161" y="2767132"/>
            <a:ext cx="4053840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Mejora en controles administrativos y autenticación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9559766" y="1597581"/>
            <a:ext cx="4053959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500"/>
              </a:lnSpc>
              <a:buNone/>
            </a:pPr>
            <a:r>
              <a:rPr lang="en-US" sz="4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Alta</a:t>
            </a:r>
            <a:endParaRPr lang="en-US" sz="4500" dirty="0"/>
          </a:p>
        </p:txBody>
      </p:sp>
      <p:sp>
        <p:nvSpPr>
          <p:cNvPr id="10" name="Text 8"/>
          <p:cNvSpPr/>
          <p:nvPr/>
        </p:nvSpPr>
        <p:spPr>
          <a:xfrm>
            <a:off x="10497502" y="2390299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Visibilidad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559766" y="2767132"/>
            <a:ext cx="4053959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Capacidad de monitorización de eventos de seguridad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1016556" y="3607823"/>
            <a:ext cx="12597170" cy="29289"/>
          </a:xfrm>
          <a:prstGeom prst="rect">
            <a:avLst/>
          </a:prstGeom>
          <a:solidFill>
            <a:srgbClr val="405449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16556" y="3898344"/>
            <a:ext cx="2692837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Impacto Estratégico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1016556" y="4660702"/>
            <a:ext cx="2367439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Postura de Seguridad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016556" y="5107186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 considerablemente más resiliente ante amenazas externas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1016556" y="5446990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Reducción medible del perfil de riesgo operacional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1016556" y="5786795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Mejora en capacidad de detección temprana de incidentes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1016556" y="6126599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Base sólida para cumplimiento normativo a futuro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7535228" y="4660702"/>
            <a:ext cx="302573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Capacidades Operacionales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7535228" y="5107186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Mayor estabilidad del sistema en producción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7535228" y="5446990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Tiempos de respuesta optimizados ante incidentes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7535228" y="5786795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Trazabilidad completa de eventos de seguridad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7535228" y="6126599"/>
            <a:ext cx="608599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Preparación mejorada para auditorías externas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277898" y="6858357"/>
            <a:ext cx="12335828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implementación exitosa de estas medidas representa un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A644E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avance significativo en la seguridad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 la infraestructura, estableciendo un precedente para futuras iniciativas de protección.</a:t>
            </a:r>
            <a:endParaRPr lang="en-US" sz="1350" dirty="0"/>
          </a:p>
        </p:txBody>
      </p:sp>
      <p:sp>
        <p:nvSpPr>
          <p:cNvPr id="25" name="Shape 23"/>
          <p:cNvSpPr/>
          <p:nvPr/>
        </p:nvSpPr>
        <p:spPr>
          <a:xfrm>
            <a:off x="1016556" y="6662380"/>
            <a:ext cx="22860" cy="949642"/>
          </a:xfrm>
          <a:prstGeom prst="rect">
            <a:avLst/>
          </a:prstGeom>
          <a:solidFill>
            <a:srgbClr val="438951"/>
          </a:solidFill>
          <a:ln/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755225" y="516493"/>
            <a:ext cx="1285994" cy="252174"/>
          </a:xfrm>
          <a:prstGeom prst="roundRect">
            <a:avLst>
              <a:gd name="adj" fmla="val 36022"/>
            </a:avLst>
          </a:prstGeom>
          <a:noFill/>
          <a:ln w="7620">
            <a:solidFill>
              <a:srgbClr val="438951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838450" y="592098"/>
            <a:ext cx="100846" cy="1008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989659" y="561856"/>
            <a:ext cx="968335" cy="161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SIGUIENTES PASOS</a:t>
            </a:r>
            <a:endParaRPr lang="en-US" sz="750" dirty="0"/>
          </a:p>
        </p:txBody>
      </p:sp>
      <p:sp>
        <p:nvSpPr>
          <p:cNvPr id="5" name="Text 2"/>
          <p:cNvSpPr/>
          <p:nvPr/>
        </p:nvSpPr>
        <p:spPr>
          <a:xfrm>
            <a:off x="2755225" y="819031"/>
            <a:ext cx="4964549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Recomendaciones Estratégicas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2755225" y="1402437"/>
            <a:ext cx="9119830" cy="403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 mantener y mejorar la postura de seguridad alcanzada, se recomienda implementar un programa continuo de gestión de riesgos que incluya los siguientes componentes:</a:t>
            </a:r>
            <a:endParaRPr lang="en-US" sz="9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225" y="1948220"/>
            <a:ext cx="630793" cy="7568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512106" y="2074307"/>
            <a:ext cx="1739265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Auditorías Periódicas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3512106" y="2347079"/>
            <a:ext cx="8362950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Programar evaluaciones de seguridad trimestrales con alcance técnico y revisión de cumplimiento de políticas establecidas.</a:t>
            </a:r>
            <a:endParaRPr lang="en-US" sz="9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225" y="2705100"/>
            <a:ext cx="630793" cy="7568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512106" y="2831187"/>
            <a:ext cx="157698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Gestión de Parches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3512106" y="3103959"/>
            <a:ext cx="8362950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Implementar proceso sistemático de actualización y aplicación de parches de seguridad con ventanas de mantenimiento definidas.</a:t>
            </a:r>
            <a:endParaRPr lang="en-US" sz="9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5225" y="3461980"/>
            <a:ext cx="630793" cy="7568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3512106" y="3588068"/>
            <a:ext cx="227671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Revisión de Configuraciones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3512106" y="3860840"/>
            <a:ext cx="8362950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Establecer protocolo de validación de configuraciones tras cualquier cambio en sistemas productivos o incorporación de nuevos servicios.</a:t>
            </a:r>
            <a:endParaRPr lang="en-US" sz="9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5225" y="4218861"/>
            <a:ext cx="630793" cy="75688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3512106" y="4344948"/>
            <a:ext cx="157698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Políticas de Acceso</a:t>
            </a:r>
            <a:endParaRPr lang="en-US" sz="1200" dirty="0"/>
          </a:p>
        </p:txBody>
      </p:sp>
      <p:sp>
        <p:nvSpPr>
          <p:cNvPr id="18" name="Text 11"/>
          <p:cNvSpPr/>
          <p:nvPr/>
        </p:nvSpPr>
        <p:spPr>
          <a:xfrm>
            <a:off x="3512106" y="4617720"/>
            <a:ext cx="8362950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Desarrollar y aplicar políticas de control de accesos, gestión de credenciales y autenticación multifactor en sistemas críticos.</a:t>
            </a:r>
            <a:endParaRPr lang="en-US" sz="95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5225" y="4975741"/>
            <a:ext cx="630793" cy="928807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3512106" y="5101828"/>
            <a:ext cx="199989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Monitorización Continua</a:t>
            </a:r>
            <a:endParaRPr lang="en-US" sz="1200" dirty="0"/>
          </a:p>
        </p:txBody>
      </p:sp>
      <p:sp>
        <p:nvSpPr>
          <p:cNvPr id="21" name="Text 13"/>
          <p:cNvSpPr/>
          <p:nvPr/>
        </p:nvSpPr>
        <p:spPr>
          <a:xfrm>
            <a:off x="3512106" y="5374600"/>
            <a:ext cx="8362950" cy="403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Implementar solución SIEM para centralizar logs de servidores críticos, alertas para SSH y cambios en archivos web, retención de logs para auditoría</a:t>
            </a:r>
            <a:endParaRPr lang="en-US" sz="950" dirty="0"/>
          </a:p>
        </p:txBody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5225" y="5904548"/>
            <a:ext cx="630793" cy="928807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3512106" y="6030635"/>
            <a:ext cx="1576983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Mejora Continua</a:t>
            </a:r>
            <a:endParaRPr lang="en-US" sz="1200" dirty="0"/>
          </a:p>
        </p:txBody>
      </p:sp>
      <p:sp>
        <p:nvSpPr>
          <p:cNvPr id="24" name="Text 15"/>
          <p:cNvSpPr/>
          <p:nvPr/>
        </p:nvSpPr>
        <p:spPr>
          <a:xfrm>
            <a:off x="3512106" y="6303407"/>
            <a:ext cx="8362950" cy="403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Establecer métricas de seguridad medibles y proceso de revisión periódica para evolución constante de la postura de protección organizacional.</a:t>
            </a:r>
            <a:endParaRPr lang="en-US" sz="950" dirty="0"/>
          </a:p>
        </p:txBody>
      </p:sp>
      <p:sp>
        <p:nvSpPr>
          <p:cNvPr id="25" name="Shape 16"/>
          <p:cNvSpPr/>
          <p:nvPr/>
        </p:nvSpPr>
        <p:spPr>
          <a:xfrm>
            <a:off x="2755225" y="6975277"/>
            <a:ext cx="9119830" cy="737830"/>
          </a:xfrm>
          <a:prstGeom prst="roundRect">
            <a:avLst>
              <a:gd name="adj" fmla="val 15389"/>
            </a:avLst>
          </a:prstGeom>
          <a:solidFill>
            <a:srgbClr val="CCE6D1"/>
          </a:solidFill>
          <a:ln/>
        </p:spPr>
      </p:sp>
      <p:pic>
        <p:nvPicPr>
          <p:cNvPr id="26" name="Image 7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81313" y="7151965"/>
            <a:ext cx="157639" cy="126087"/>
          </a:xfrm>
          <a:prstGeom prst="rect">
            <a:avLst/>
          </a:prstGeom>
        </p:spPr>
      </p:pic>
      <p:sp>
        <p:nvSpPr>
          <p:cNvPr id="27" name="Text 17"/>
          <p:cNvSpPr/>
          <p:nvPr/>
        </p:nvSpPr>
        <p:spPr>
          <a:xfrm>
            <a:off x="3165038" y="7132796"/>
            <a:ext cx="8583930" cy="403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Compromiso Ejecutivo: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El éxito para la seguridad requiere un compromiso de la empresa, asignación de recursos y priorización de la ciberseguridad como factor estratégico.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2026-01-14T14:50:51Z</dcterms:created>
  <dcterms:modified xsi:type="dcterms:W3CDTF">2026-01-14T14:50:51Z</dcterms:modified>
</cp:coreProperties>
</file>